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2" autoAdjust="0"/>
  </p:normalViewPr>
  <p:slideViewPr>
    <p:cSldViewPr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18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F4E404-DC04-4FB6-B808-7FEE4A3E0CBA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B03BAD3D-156C-4957-8596-90DA14C2E74E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1</a:t>
          </a:r>
        </a:p>
      </dgm:t>
    </dgm:pt>
    <dgm:pt modelId="{FA32AD3C-C74D-4639-94B0-B66B24F5DE93}" type="parTrans" cxnId="{CD59C4D1-7E9A-4537-B136-7ECF2CCC5A0D}">
      <dgm:prSet/>
      <dgm:spPr/>
      <dgm:t>
        <a:bodyPr/>
        <a:lstStyle/>
        <a:p>
          <a:endParaRPr lang="en-US"/>
        </a:p>
      </dgm:t>
    </dgm:pt>
    <dgm:pt modelId="{929D7F83-D21D-4C29-8D0F-72F673EB02EA}" type="sibTrans" cxnId="{CD59C4D1-7E9A-4537-B136-7ECF2CCC5A0D}">
      <dgm:prSet/>
      <dgm:spPr/>
      <dgm:t>
        <a:bodyPr/>
        <a:lstStyle/>
        <a:p>
          <a:endParaRPr lang="en-US"/>
        </a:p>
      </dgm:t>
    </dgm:pt>
    <dgm:pt modelId="{D50659D8-0D57-492F-94A2-4154D75160EB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2</a:t>
          </a:r>
        </a:p>
      </dgm:t>
    </dgm:pt>
    <dgm:pt modelId="{1B4E216D-0496-497A-9D7E-CA8B2AB0BAC5}" type="parTrans" cxnId="{60CF7383-FF19-4BB5-8DFF-DE39D93C753F}">
      <dgm:prSet/>
      <dgm:spPr/>
      <dgm:t>
        <a:bodyPr/>
        <a:lstStyle/>
        <a:p>
          <a:endParaRPr lang="en-US"/>
        </a:p>
      </dgm:t>
    </dgm:pt>
    <dgm:pt modelId="{0587512D-A789-4663-8AD5-FFCD546F4008}" type="sibTrans" cxnId="{60CF7383-FF19-4BB5-8DFF-DE39D93C753F}">
      <dgm:prSet/>
      <dgm:spPr/>
      <dgm:t>
        <a:bodyPr/>
        <a:lstStyle/>
        <a:p>
          <a:endParaRPr lang="en-US"/>
        </a:p>
      </dgm:t>
    </dgm:pt>
    <dgm:pt modelId="{A30144DA-45FC-4957-A8B1-6A5FBF443FB9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3</a:t>
          </a:r>
        </a:p>
      </dgm:t>
    </dgm:pt>
    <dgm:pt modelId="{8EB3A67D-762E-47C8-B1FB-813DDD71AA29}" type="parTrans" cxnId="{11482F0E-EFC5-48C1-980F-51046B04F124}">
      <dgm:prSet/>
      <dgm:spPr/>
      <dgm:t>
        <a:bodyPr/>
        <a:lstStyle/>
        <a:p>
          <a:endParaRPr lang="en-US"/>
        </a:p>
      </dgm:t>
    </dgm:pt>
    <dgm:pt modelId="{B08BFA41-E7D6-4211-8BAF-460A63BB017E}" type="sibTrans" cxnId="{11482F0E-EFC5-48C1-980F-51046B04F124}">
      <dgm:prSet/>
      <dgm:spPr/>
      <dgm:t>
        <a:bodyPr/>
        <a:lstStyle/>
        <a:p>
          <a:endParaRPr lang="en-US"/>
        </a:p>
      </dgm:t>
    </dgm:pt>
    <dgm:pt modelId="{2B051BD9-D51C-489C-8D02-D0F3B3D36D22}" type="pres">
      <dgm:prSet presAssocID="{FAF4E404-DC04-4FB6-B808-7FEE4A3E0CBA}" presName="CompostProcess" presStyleCnt="0">
        <dgm:presLayoutVars>
          <dgm:dir/>
          <dgm:resizeHandles val="exact"/>
        </dgm:presLayoutVars>
      </dgm:prSet>
      <dgm:spPr/>
    </dgm:pt>
    <dgm:pt modelId="{801E7493-788D-4970-A4F6-DC9DD852D682}" type="pres">
      <dgm:prSet presAssocID="{FAF4E404-DC04-4FB6-B808-7FEE4A3E0CBA}" presName="arrow" presStyleLbl="bgShp" presStyleIdx="0" presStyleCnt="1"/>
      <dgm:spPr>
        <a:solidFill>
          <a:schemeClr val="accent6"/>
        </a:solidFill>
      </dgm:spPr>
    </dgm:pt>
    <dgm:pt modelId="{4E0F53BD-5862-448D-9222-3E40A970F683}" type="pres">
      <dgm:prSet presAssocID="{FAF4E404-DC04-4FB6-B808-7FEE4A3E0CBA}" presName="linearProcess" presStyleCnt="0"/>
      <dgm:spPr/>
    </dgm:pt>
    <dgm:pt modelId="{745ED5E6-79D2-4175-B029-635231D795C5}" type="pres">
      <dgm:prSet presAssocID="{B03BAD3D-156C-4957-8596-90DA14C2E74E}" presName="textNode" presStyleLbl="node1" presStyleIdx="0" presStyleCnt="3">
        <dgm:presLayoutVars>
          <dgm:bulletEnabled val="1"/>
        </dgm:presLayoutVars>
      </dgm:prSet>
      <dgm:spPr/>
    </dgm:pt>
    <dgm:pt modelId="{EB09C0FB-D9C8-40FD-83F8-124329D3AE77}" type="pres">
      <dgm:prSet presAssocID="{929D7F83-D21D-4C29-8D0F-72F673EB02EA}" presName="sibTrans" presStyleCnt="0"/>
      <dgm:spPr/>
    </dgm:pt>
    <dgm:pt modelId="{3E5C41A4-031D-4B03-A6E3-17ACA23C6D76}" type="pres">
      <dgm:prSet presAssocID="{D50659D8-0D57-492F-94A2-4154D75160EB}" presName="textNode" presStyleLbl="node1" presStyleIdx="1" presStyleCnt="3">
        <dgm:presLayoutVars>
          <dgm:bulletEnabled val="1"/>
        </dgm:presLayoutVars>
      </dgm:prSet>
      <dgm:spPr/>
    </dgm:pt>
    <dgm:pt modelId="{79D35D61-AFA6-4B29-AC92-1716E61B4325}" type="pres">
      <dgm:prSet presAssocID="{0587512D-A789-4663-8AD5-FFCD546F4008}" presName="sibTrans" presStyleCnt="0"/>
      <dgm:spPr/>
    </dgm:pt>
    <dgm:pt modelId="{D5745B5A-A99C-4532-BD68-3C9232E33AA7}" type="pres">
      <dgm:prSet presAssocID="{A30144DA-45FC-4957-A8B1-6A5FBF443FB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1482F0E-EFC5-48C1-980F-51046B04F124}" srcId="{FAF4E404-DC04-4FB6-B808-7FEE4A3E0CBA}" destId="{A30144DA-45FC-4957-A8B1-6A5FBF443FB9}" srcOrd="2" destOrd="0" parTransId="{8EB3A67D-762E-47C8-B1FB-813DDD71AA29}" sibTransId="{B08BFA41-E7D6-4211-8BAF-460A63BB017E}"/>
    <dgm:cxn modelId="{6143DD2D-3DE3-4599-B86B-435A8AC8EA85}" type="presOf" srcId="{FAF4E404-DC04-4FB6-B808-7FEE4A3E0CBA}" destId="{2B051BD9-D51C-489C-8D02-D0F3B3D36D22}" srcOrd="0" destOrd="0" presId="urn:microsoft.com/office/officeart/2005/8/layout/hProcess9"/>
    <dgm:cxn modelId="{13178A60-50BD-49F3-BCE6-964C7EA5B435}" type="presOf" srcId="{D50659D8-0D57-492F-94A2-4154D75160EB}" destId="{3E5C41A4-031D-4B03-A6E3-17ACA23C6D76}" srcOrd="0" destOrd="0" presId="urn:microsoft.com/office/officeart/2005/8/layout/hProcess9"/>
    <dgm:cxn modelId="{8ABFBA68-C9FD-4C56-A0E6-85D8FD80BB72}" type="presOf" srcId="{B03BAD3D-156C-4957-8596-90DA14C2E74E}" destId="{745ED5E6-79D2-4175-B029-635231D795C5}" srcOrd="0" destOrd="0" presId="urn:microsoft.com/office/officeart/2005/8/layout/hProcess9"/>
    <dgm:cxn modelId="{FA436449-D996-4D82-AA00-A9526990859A}" type="presOf" srcId="{A30144DA-45FC-4957-A8B1-6A5FBF443FB9}" destId="{D5745B5A-A99C-4532-BD68-3C9232E33AA7}" srcOrd="0" destOrd="0" presId="urn:microsoft.com/office/officeart/2005/8/layout/hProcess9"/>
    <dgm:cxn modelId="{60CF7383-FF19-4BB5-8DFF-DE39D93C753F}" srcId="{FAF4E404-DC04-4FB6-B808-7FEE4A3E0CBA}" destId="{D50659D8-0D57-492F-94A2-4154D75160EB}" srcOrd="1" destOrd="0" parTransId="{1B4E216D-0496-497A-9D7E-CA8B2AB0BAC5}" sibTransId="{0587512D-A789-4663-8AD5-FFCD546F4008}"/>
    <dgm:cxn modelId="{CD59C4D1-7E9A-4537-B136-7ECF2CCC5A0D}" srcId="{FAF4E404-DC04-4FB6-B808-7FEE4A3E0CBA}" destId="{B03BAD3D-156C-4957-8596-90DA14C2E74E}" srcOrd="0" destOrd="0" parTransId="{FA32AD3C-C74D-4639-94B0-B66B24F5DE93}" sibTransId="{929D7F83-D21D-4C29-8D0F-72F673EB02EA}"/>
    <dgm:cxn modelId="{CC27911B-34DD-4D5B-9B21-1DCB2D8BDDBD}" type="presParOf" srcId="{2B051BD9-D51C-489C-8D02-D0F3B3D36D22}" destId="{801E7493-788D-4970-A4F6-DC9DD852D682}" srcOrd="0" destOrd="0" presId="urn:microsoft.com/office/officeart/2005/8/layout/hProcess9"/>
    <dgm:cxn modelId="{18C90BB2-1392-4368-AC84-4A91646A7A7D}" type="presParOf" srcId="{2B051BD9-D51C-489C-8D02-D0F3B3D36D22}" destId="{4E0F53BD-5862-448D-9222-3E40A970F683}" srcOrd="1" destOrd="0" presId="urn:microsoft.com/office/officeart/2005/8/layout/hProcess9"/>
    <dgm:cxn modelId="{597D9036-8A6A-466E-8983-90D233F8C35D}" type="presParOf" srcId="{4E0F53BD-5862-448D-9222-3E40A970F683}" destId="{745ED5E6-79D2-4175-B029-635231D795C5}" srcOrd="0" destOrd="0" presId="urn:microsoft.com/office/officeart/2005/8/layout/hProcess9"/>
    <dgm:cxn modelId="{6BBE1A44-B4BB-43F3-9867-F4B9EEC7D459}" type="presParOf" srcId="{4E0F53BD-5862-448D-9222-3E40A970F683}" destId="{EB09C0FB-D9C8-40FD-83F8-124329D3AE77}" srcOrd="1" destOrd="0" presId="urn:microsoft.com/office/officeart/2005/8/layout/hProcess9"/>
    <dgm:cxn modelId="{1A4E7FA5-8C55-478C-B661-435DA3AEDDA5}" type="presParOf" srcId="{4E0F53BD-5862-448D-9222-3E40A970F683}" destId="{3E5C41A4-031D-4B03-A6E3-17ACA23C6D76}" srcOrd="2" destOrd="0" presId="urn:microsoft.com/office/officeart/2005/8/layout/hProcess9"/>
    <dgm:cxn modelId="{68B87C0F-2F3F-435C-9FCC-53136B5A74DB}" type="presParOf" srcId="{4E0F53BD-5862-448D-9222-3E40A970F683}" destId="{79D35D61-AFA6-4B29-AC92-1716E61B4325}" srcOrd="3" destOrd="0" presId="urn:microsoft.com/office/officeart/2005/8/layout/hProcess9"/>
    <dgm:cxn modelId="{B771BA10-F7D3-4085-8819-35CCA5434D18}" type="presParOf" srcId="{4E0F53BD-5862-448D-9222-3E40A970F683}" destId="{D5745B5A-A99C-4532-BD68-3C9232E33AA7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E7493-788D-4970-A4F6-DC9DD852D682}">
      <dsp:nvSpPr>
        <dsp:cNvPr id="0" name=""/>
        <dsp:cNvSpPr/>
      </dsp:nvSpPr>
      <dsp:spPr>
        <a:xfrm>
          <a:off x="421124" y="0"/>
          <a:ext cx="4772738" cy="4535488"/>
        </a:xfrm>
        <a:prstGeom prst="rightArrow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ED5E6-79D2-4175-B029-635231D795C5}">
      <dsp:nvSpPr>
        <dsp:cNvPr id="0" name=""/>
        <dsp:cNvSpPr/>
      </dsp:nvSpPr>
      <dsp:spPr>
        <a:xfrm>
          <a:off x="0" y="1360646"/>
          <a:ext cx="1684496" cy="1814195"/>
        </a:xfrm>
        <a:prstGeom prst="round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1</a:t>
          </a:r>
        </a:p>
      </dsp:txBody>
      <dsp:txXfrm>
        <a:off x="82230" y="1442876"/>
        <a:ext cx="1520036" cy="1649735"/>
      </dsp:txXfrm>
    </dsp:sp>
    <dsp:sp modelId="{3E5C41A4-031D-4B03-A6E3-17ACA23C6D76}">
      <dsp:nvSpPr>
        <dsp:cNvPr id="0" name=""/>
        <dsp:cNvSpPr/>
      </dsp:nvSpPr>
      <dsp:spPr>
        <a:xfrm>
          <a:off x="1965245" y="1360646"/>
          <a:ext cx="1684496" cy="181419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</a:t>
          </a:r>
        </a:p>
      </dsp:txBody>
      <dsp:txXfrm>
        <a:off x="2047475" y="1442876"/>
        <a:ext cx="1520036" cy="1649735"/>
      </dsp:txXfrm>
    </dsp:sp>
    <dsp:sp modelId="{D5745B5A-A99C-4532-BD68-3C9232E33AA7}">
      <dsp:nvSpPr>
        <dsp:cNvPr id="0" name=""/>
        <dsp:cNvSpPr/>
      </dsp:nvSpPr>
      <dsp:spPr>
        <a:xfrm>
          <a:off x="3930490" y="1360646"/>
          <a:ext cx="1684496" cy="1814195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3</a:t>
          </a:r>
        </a:p>
      </dsp:txBody>
      <dsp:txXfrm>
        <a:off x="4012720" y="1442876"/>
        <a:ext cx="1520036" cy="1649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9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8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4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  <a:p>
            <a:pPr lvl="0"/>
            <a:r>
              <a:rPr lang="en-US" dirty="0"/>
              <a:t>Teacher’s name</a:t>
            </a:r>
          </a:p>
          <a:p>
            <a:pPr lvl="0"/>
            <a:r>
              <a:rPr lang="en-US" dirty="0"/>
              <a:t>School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PROJECT OVERVIEW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RESEARCH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PROCEDURE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DATA/ OBSERVATIONS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Works Cited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000"/>
            <a:ext cx="11520000" cy="122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000"/>
            <a:ext cx="11520000" cy="12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269000"/>
            <a:ext cx="7665000" cy="1800000"/>
          </a:xfrm>
        </p:spPr>
        <p:txBody>
          <a:bodyPr/>
          <a:lstStyle/>
          <a:p>
            <a:r>
              <a:rPr lang="en-US" dirty="0"/>
              <a:t>IPL Analysis - Power BI Report</a:t>
            </a:r>
          </a:p>
        </p:txBody>
      </p:sp>
      <p:sp>
        <p:nvSpPr>
          <p:cNvPr id="23" name="Author's contact details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550" y="4876800"/>
            <a:ext cx="5759450" cy="1359462"/>
          </a:xfrm>
        </p:spPr>
        <p:txBody>
          <a:bodyPr/>
          <a:lstStyle/>
          <a:p>
            <a:r>
              <a:rPr lang="en-US" dirty="0"/>
              <a:t>Nikhil Jaiswal</a:t>
            </a:r>
          </a:p>
          <a:p>
            <a:r>
              <a:rPr lang="en-US" dirty="0"/>
              <a:t>2025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47083-A757-3568-A836-D04E49AE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083901"/>
            <a:ext cx="5836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5AE2-5331-4F7A-B92A-D3E53582B7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Visualizations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48AD-F31C-DF5E-19E8-694ABB091D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Bar Charts:</a:t>
            </a:r>
            <a:r>
              <a:rPr lang="en-US" dirty="0"/>
              <a:t> Used for match results, top batsmen, and top bowlers</a:t>
            </a:r>
          </a:p>
          <a:p>
            <a:endParaRPr lang="en-US" dirty="0"/>
          </a:p>
          <a:p>
            <a:r>
              <a:rPr lang="en-US" b="1" dirty="0"/>
              <a:t>Pie Charts:</a:t>
            </a:r>
            <a:r>
              <a:rPr lang="en-US" dirty="0"/>
              <a:t> Used for toss decisions and match result distribution.</a:t>
            </a:r>
          </a:p>
          <a:p>
            <a:endParaRPr lang="en-US" dirty="0"/>
          </a:p>
          <a:p>
            <a:r>
              <a:rPr lang="en-US" b="1" dirty="0"/>
              <a:t>Tables:</a:t>
            </a:r>
            <a:r>
              <a:rPr lang="en-US" dirty="0"/>
              <a:t> For summarizing top players, team performances, and seasonal statistics.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E2DA1C27-5057-401D-906D-83E8FF5F9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5. Conclusion</a:t>
            </a: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37A94E8D-53DF-4547-B0C9-F532832DC0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Power BI report provides a detailed view of IPL statistics, enabling insights into player performances, toss trends, and team success rates. The analysis can be used for predictive modeling and strategic planning in cricket analytics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92D70-AC72-E959-DEEF-8DB086F0F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347" y="4141499"/>
            <a:ext cx="4312200" cy="24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1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14" name="Deck description Background Rectangle" descr="Background color for the &quot;about the deck&quot; sections" title="background rectangle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0" y="2561501"/>
            <a:ext cx="6096000" cy="4296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7" name="Deck description underline" descr="Straight Connector">
            <a:extLst>
              <a:ext uri="{FF2B5EF4-FFF2-40B4-BE49-F238E27FC236}">
                <a16:creationId xmlns:a16="http://schemas.microsoft.com/office/drawing/2014/main" id="{B459D0BE-5E7B-4C69-BF34-51D229171959}"/>
              </a:ext>
            </a:extLst>
          </p:cNvPr>
          <p:cNvCxnSpPr>
            <a:cxnSpLocks/>
          </p:cNvCxnSpPr>
          <p:nvPr/>
        </p:nvCxnSpPr>
        <p:spPr>
          <a:xfrm>
            <a:off x="336000" y="3133732"/>
            <a:ext cx="2880000" cy="0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336000" y="3277732"/>
            <a:ext cx="5256000" cy="25110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This Power BI report provides an in-depth analysis of IPL (Indian Premier League) statistics, covering key metrics such as team performances, individual player statistics, match outcomes, and venue-based trends.</a:t>
            </a:r>
            <a:endParaRPr lang="en-US" sz="18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35255-07AE-F8DF-EF70-CDD822B6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083901"/>
            <a:ext cx="5836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Data 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D2DE29-B2AD-564E-8B5B-A42CC4DF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905000"/>
            <a:ext cx="4953000" cy="4842588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35AED1B-220A-C984-954F-0F764CFC1FF8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6241013" y="3019356"/>
            <a:ext cx="572238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dataset includes IPL match records, player statistics, and team performances. 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is structured to provide insights into historical trends, including top batsmen, bowlers, and team performances. </a:t>
            </a:r>
          </a:p>
        </p:txBody>
      </p:sp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B736C23-35C7-43F5-BA6F-C92830B43B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Step 1: Data Collection</a:t>
            </a:r>
          </a:p>
          <a:p>
            <a:r>
              <a:rPr lang="en-US" dirty="0"/>
              <a:t>Step 2: Data Preprocessing</a:t>
            </a:r>
          </a:p>
          <a:p>
            <a:r>
              <a:rPr lang="en-US" dirty="0"/>
              <a:t>Step 3: Import Data into Power BI</a:t>
            </a:r>
          </a:p>
          <a:p>
            <a:r>
              <a:rPr lang="en-US" dirty="0"/>
              <a:t>Step 4: Data Modeling &amp; Relationships</a:t>
            </a:r>
          </a:p>
          <a:p>
            <a:r>
              <a:rPr lang="en-US" dirty="0"/>
              <a:t>Step 5: Creating Visualizations</a:t>
            </a:r>
          </a:p>
          <a:p>
            <a:r>
              <a:rPr lang="en-US" dirty="0"/>
              <a:t>Step 6: Analyzing Insights</a:t>
            </a:r>
          </a:p>
          <a:p>
            <a:r>
              <a:rPr lang="en-US" dirty="0"/>
              <a:t>Step 7: Publishing &amp; Sharing Reports</a:t>
            </a:r>
          </a:p>
        </p:txBody>
      </p:sp>
      <p:graphicFrame>
        <p:nvGraphicFramePr>
          <p:cNvPr id="9" name="Content Placeholder 2" descr="3 rectangles with rounded corners nd numers inside, 1,2,3 colored differently, green, blue and dark blue with a magenta arrow in the back showing the direction of the steps" title="3 steps sample diagram">
            <a:extLst>
              <a:ext uri="{FF2B5EF4-FFF2-40B4-BE49-F238E27FC236}">
                <a16:creationId xmlns:a16="http://schemas.microsoft.com/office/drawing/2014/main" id="{3DAD94E4-3343-405E-A18F-ED59E111560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41985933"/>
              </p:ext>
            </p:extLst>
          </p:nvPr>
        </p:nvGraphicFramePr>
        <p:xfrm>
          <a:off x="6240463" y="1628775"/>
          <a:ext cx="5614987" cy="453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183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D1FDE26-97A9-4B6B-95A1-438EFEEF1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Key Insights &amp; Metrics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D6BEAA-9904-4278-8885-5870E3392F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A. Season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Title Winner:</a:t>
            </a:r>
            <a:r>
              <a:rPr lang="en-US" dirty="0"/>
              <a:t> Kolkata Knight Riders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Purple Cap Winner:</a:t>
            </a:r>
            <a:r>
              <a:rPr lang="en-US" dirty="0"/>
              <a:t> YS Chahal (Most Wickets: 213)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Orange Cap Winner:</a:t>
            </a:r>
            <a:r>
              <a:rPr lang="en-US" dirty="0"/>
              <a:t> V Kohli (Most Runs: 8014)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C113C-C7AE-06AC-7A76-1B62931CD8C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143000" y="1485000"/>
            <a:ext cx="4343400" cy="4864608"/>
          </a:xfrm>
        </p:spPr>
      </p:pic>
    </p:spTree>
    <p:extLst>
      <p:ext uri="{BB962C8B-B14F-4D97-AF65-F5344CB8AC3E}">
        <p14:creationId xmlns:p14="http://schemas.microsoft.com/office/powerpoint/2010/main" val="427555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083C325F-F11B-412D-BA3F-DD90FCE1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Batsman Statistics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6C9C52E-F096-444B-927A-5E06730604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Batsman: </a:t>
            </a:r>
            <a:r>
              <a:rPr lang="en-US" b="1" dirty="0"/>
              <a:t>V. Kohli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Total Runs: </a:t>
            </a:r>
            <a:r>
              <a:rPr lang="en-US" b="1" dirty="0"/>
              <a:t>8014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Sixes: </a:t>
            </a:r>
            <a:r>
              <a:rPr lang="en-US" b="1" dirty="0"/>
              <a:t>273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Fours: </a:t>
            </a:r>
            <a:r>
              <a:rPr lang="en-US" b="1" dirty="0"/>
              <a:t>708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Strike Rate: </a:t>
            </a:r>
            <a:r>
              <a:rPr lang="en-US" b="1" dirty="0"/>
              <a:t>128.51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F4490-7091-FE51-7D8D-923D0B0FA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276600"/>
            <a:ext cx="5585469" cy="2429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9420442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C3D0-4EE9-8550-3657-98700C336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Toss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90FD-E05D-0F19-C7BB-C0BB8E837D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6369600" cy="453548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Toss Stats by Venue: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Highest toss counts observed at Eden Gardens (77), Wankhede (73), and   M. </a:t>
            </a:r>
            <a:r>
              <a:rPr lang="en-US" dirty="0" err="1"/>
              <a:t>Chinnaswamy</a:t>
            </a:r>
            <a:r>
              <a:rPr lang="en-US" dirty="0"/>
              <a:t> Stadium (65).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Decision after winning the toss: </a:t>
            </a:r>
            <a:r>
              <a:rPr lang="en-US" b="1" dirty="0"/>
              <a:t>64.29% opted to field, 35.71% opted to bat.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 types: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52.79%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matches won by wickets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45.48%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matches won by runs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744ADD-4779-6690-292C-380E160D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362200"/>
            <a:ext cx="4769400" cy="3802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228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79BD-471B-3AF0-A7DE-78928D00A4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Match Results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31F9B3-392A-183C-B076-CD24775B53F3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1066800" y="2405881"/>
            <a:ext cx="4845600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Matches Won by Teams: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Royal Challengers Bangalore: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135 wins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Chennai Super Kings: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128 wins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Mumbai Indians: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123 wins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Kolkata Knight Riders: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121 wins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27748-9DC3-7C79-AC99-DC5DD876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08" y="2286000"/>
            <a:ext cx="5787992" cy="3886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89066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648D-8C8D-2E0D-7BF4-B40990E64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Bowlers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C065B-60C4-8DBB-25DF-7AEEDD8A993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Most Wickets Taken by Bowlers: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YS Chahal:</a:t>
            </a:r>
            <a:r>
              <a:rPr lang="en-US" dirty="0"/>
              <a:t> 213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DJ Bravo:</a:t>
            </a:r>
            <a:r>
              <a:rPr lang="en-US" dirty="0"/>
              <a:t> 207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PP Chawla:</a:t>
            </a:r>
            <a:r>
              <a:rPr lang="en-US" dirty="0"/>
              <a:t> 201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 </a:t>
            </a:r>
            <a:r>
              <a:rPr lang="en-US" b="1" dirty="0" err="1"/>
              <a:t>Narine</a:t>
            </a:r>
            <a:r>
              <a:rPr lang="en-US" b="1" dirty="0"/>
              <a:t>:</a:t>
            </a:r>
            <a:r>
              <a:rPr lang="en-US" dirty="0"/>
              <a:t> 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 Ashwin:</a:t>
            </a:r>
            <a:r>
              <a:rPr lang="en-US" dirty="0"/>
              <a:t> 198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CEF34-3E77-C660-264A-A29E8F4C4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133600"/>
            <a:ext cx="4962984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9921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074_School report presentation with dinosaur models_AAS_v3" id="{2E2DFC83-FE44-43DC-854E-F7E09DAA4285}" vid="{47F7BBDC-F340-4591-99D2-80DC27F95C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5F46C-101D-473C-80D5-E5F60B82972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DF1DA9-C4BD-4FEF-81B4-3721061C3F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B8F51E-7DFC-4615-95A0-D04EAED04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report presentation with dinosaur models</Template>
  <TotalTime>105</TotalTime>
  <Words>410</Words>
  <Application>Microsoft Office PowerPoint</Application>
  <PresentationFormat>Widescreen</PresentationFormat>
  <Paragraphs>66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Garamond</vt:lpstr>
      <vt:lpstr>Gill Sans MT</vt:lpstr>
      <vt:lpstr>Office Theme</vt:lpstr>
      <vt:lpstr>IPL Analysis - Power BI Report</vt:lpstr>
      <vt:lpstr>1. Introduction</vt:lpstr>
      <vt:lpstr>2. Data Sources</vt:lpstr>
      <vt:lpstr>Procedure</vt:lpstr>
      <vt:lpstr>3. Key Insights &amp; Metrics</vt:lpstr>
      <vt:lpstr>Batsman Statistics</vt:lpstr>
      <vt:lpstr>Toss Analysis</vt:lpstr>
      <vt:lpstr>Match Results</vt:lpstr>
      <vt:lpstr>Top Bowlers</vt:lpstr>
      <vt:lpstr>4. Visualizations Used</vt:lpstr>
      <vt:lpstr>5.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Jaiswal</dc:creator>
  <cp:lastModifiedBy>Nikhil Jaiswal</cp:lastModifiedBy>
  <cp:revision>1</cp:revision>
  <dcterms:created xsi:type="dcterms:W3CDTF">2025-03-11T08:12:39Z</dcterms:created>
  <dcterms:modified xsi:type="dcterms:W3CDTF">2025-03-11T09:58:04Z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